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43" d="100"/>
          <a:sy n="43" d="100"/>
        </p:scale>
        <p:origin x="-780" y="-10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EC9F2A4-71F2-4CBB-A7D1-44CB82990093}" type="datetimeFigureOut">
              <a:rPr lang="en-US" smtClean="0"/>
              <a:pPr/>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743A7A-DFA5-4033-B426-2FD88C06022B}" type="slidenum">
              <a:rPr lang="en-US" smtClean="0"/>
              <a:pPr/>
              <a:t>‹#›</a:t>
            </a:fld>
            <a:endParaRPr lang="en-US"/>
          </a:p>
        </p:txBody>
      </p:sp>
    </p:spTree>
    <p:extLst>
      <p:ext uri="{BB962C8B-B14F-4D97-AF65-F5344CB8AC3E}">
        <p14:creationId xmlns:p14="http://schemas.microsoft.com/office/powerpoint/2010/main" xmlns="" val="140633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C9F2A4-71F2-4CBB-A7D1-44CB82990093}" type="datetimeFigureOut">
              <a:rPr lang="en-US" smtClean="0"/>
              <a:pPr/>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743A7A-DFA5-4033-B426-2FD88C06022B}" type="slidenum">
              <a:rPr lang="en-US" smtClean="0"/>
              <a:pPr/>
              <a:t>‹#›</a:t>
            </a:fld>
            <a:endParaRPr lang="en-US"/>
          </a:p>
        </p:txBody>
      </p:sp>
    </p:spTree>
    <p:extLst>
      <p:ext uri="{BB962C8B-B14F-4D97-AF65-F5344CB8AC3E}">
        <p14:creationId xmlns:p14="http://schemas.microsoft.com/office/powerpoint/2010/main" xmlns="" val="2803214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C9F2A4-71F2-4CBB-A7D1-44CB82990093}" type="datetimeFigureOut">
              <a:rPr lang="en-US" smtClean="0"/>
              <a:pPr/>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743A7A-DFA5-4033-B426-2FD88C06022B}" type="slidenum">
              <a:rPr lang="en-US" smtClean="0"/>
              <a:pPr/>
              <a:t>‹#›</a:t>
            </a:fld>
            <a:endParaRPr lang="en-US"/>
          </a:p>
        </p:txBody>
      </p:sp>
    </p:spTree>
    <p:extLst>
      <p:ext uri="{BB962C8B-B14F-4D97-AF65-F5344CB8AC3E}">
        <p14:creationId xmlns:p14="http://schemas.microsoft.com/office/powerpoint/2010/main" xmlns="" val="668335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C9F2A4-71F2-4CBB-A7D1-44CB82990093}" type="datetimeFigureOut">
              <a:rPr lang="en-US" smtClean="0"/>
              <a:pPr/>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743A7A-DFA5-4033-B426-2FD88C06022B}" type="slidenum">
              <a:rPr lang="en-US" smtClean="0"/>
              <a:pPr/>
              <a:t>‹#›</a:t>
            </a:fld>
            <a:endParaRPr lang="en-US"/>
          </a:p>
        </p:txBody>
      </p:sp>
    </p:spTree>
    <p:extLst>
      <p:ext uri="{BB962C8B-B14F-4D97-AF65-F5344CB8AC3E}">
        <p14:creationId xmlns:p14="http://schemas.microsoft.com/office/powerpoint/2010/main" xmlns="" val="41847788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C9F2A4-71F2-4CBB-A7D1-44CB82990093}" type="datetimeFigureOut">
              <a:rPr lang="en-US" smtClean="0"/>
              <a:pPr/>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743A7A-DFA5-4033-B426-2FD88C06022B}" type="slidenum">
              <a:rPr lang="en-US" smtClean="0"/>
              <a:pPr/>
              <a:t>‹#›</a:t>
            </a:fld>
            <a:endParaRPr lang="en-US"/>
          </a:p>
        </p:txBody>
      </p:sp>
    </p:spTree>
    <p:extLst>
      <p:ext uri="{BB962C8B-B14F-4D97-AF65-F5344CB8AC3E}">
        <p14:creationId xmlns:p14="http://schemas.microsoft.com/office/powerpoint/2010/main" xmlns="" val="2716982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EC9F2A4-71F2-4CBB-A7D1-44CB82990093}" type="datetimeFigureOut">
              <a:rPr lang="en-US" smtClean="0"/>
              <a:pPr/>
              <a:t>7/17/2018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743A7A-DFA5-4033-B426-2FD88C06022B}" type="slidenum">
              <a:rPr lang="en-US" smtClean="0"/>
              <a:pPr/>
              <a:t>‹#›</a:t>
            </a:fld>
            <a:endParaRPr lang="en-US"/>
          </a:p>
        </p:txBody>
      </p:sp>
    </p:spTree>
    <p:extLst>
      <p:ext uri="{BB962C8B-B14F-4D97-AF65-F5344CB8AC3E}">
        <p14:creationId xmlns:p14="http://schemas.microsoft.com/office/powerpoint/2010/main" xmlns="" val="2117553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EC9F2A4-71F2-4CBB-A7D1-44CB82990093}" type="datetimeFigureOut">
              <a:rPr lang="en-US" smtClean="0"/>
              <a:pPr/>
              <a:t>7/17/2018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743A7A-DFA5-4033-B426-2FD88C06022B}" type="slidenum">
              <a:rPr lang="en-US" smtClean="0"/>
              <a:pPr/>
              <a:t>‹#›</a:t>
            </a:fld>
            <a:endParaRPr lang="en-US"/>
          </a:p>
        </p:txBody>
      </p:sp>
    </p:spTree>
    <p:extLst>
      <p:ext uri="{BB962C8B-B14F-4D97-AF65-F5344CB8AC3E}">
        <p14:creationId xmlns:p14="http://schemas.microsoft.com/office/powerpoint/2010/main" xmlns="" val="3099444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EC9F2A4-71F2-4CBB-A7D1-44CB82990093}" type="datetimeFigureOut">
              <a:rPr lang="en-US" smtClean="0"/>
              <a:pPr/>
              <a:t>7/17/2018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743A7A-DFA5-4033-B426-2FD88C06022B}" type="slidenum">
              <a:rPr lang="en-US" smtClean="0"/>
              <a:pPr/>
              <a:t>‹#›</a:t>
            </a:fld>
            <a:endParaRPr lang="en-US"/>
          </a:p>
        </p:txBody>
      </p:sp>
    </p:spTree>
    <p:extLst>
      <p:ext uri="{BB962C8B-B14F-4D97-AF65-F5344CB8AC3E}">
        <p14:creationId xmlns:p14="http://schemas.microsoft.com/office/powerpoint/2010/main" xmlns="" val="4218943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C9F2A4-71F2-4CBB-A7D1-44CB82990093}" type="datetimeFigureOut">
              <a:rPr lang="en-US" smtClean="0"/>
              <a:pPr/>
              <a:t>7/17/2018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743A7A-DFA5-4033-B426-2FD88C06022B}" type="slidenum">
              <a:rPr lang="en-US" smtClean="0"/>
              <a:pPr/>
              <a:t>‹#›</a:t>
            </a:fld>
            <a:endParaRPr lang="en-US"/>
          </a:p>
        </p:txBody>
      </p:sp>
    </p:spTree>
    <p:extLst>
      <p:ext uri="{BB962C8B-B14F-4D97-AF65-F5344CB8AC3E}">
        <p14:creationId xmlns:p14="http://schemas.microsoft.com/office/powerpoint/2010/main" xmlns="" val="3772780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C9F2A4-71F2-4CBB-A7D1-44CB82990093}" type="datetimeFigureOut">
              <a:rPr lang="en-US" smtClean="0"/>
              <a:pPr/>
              <a:t>7/17/2018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743A7A-DFA5-4033-B426-2FD88C06022B}" type="slidenum">
              <a:rPr lang="en-US" smtClean="0"/>
              <a:pPr/>
              <a:t>‹#›</a:t>
            </a:fld>
            <a:endParaRPr lang="en-US"/>
          </a:p>
        </p:txBody>
      </p:sp>
    </p:spTree>
    <p:extLst>
      <p:ext uri="{BB962C8B-B14F-4D97-AF65-F5344CB8AC3E}">
        <p14:creationId xmlns:p14="http://schemas.microsoft.com/office/powerpoint/2010/main" xmlns="" val="3126328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C9F2A4-71F2-4CBB-A7D1-44CB82990093}" type="datetimeFigureOut">
              <a:rPr lang="en-US" smtClean="0"/>
              <a:pPr/>
              <a:t>7/17/2018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743A7A-DFA5-4033-B426-2FD88C06022B}" type="slidenum">
              <a:rPr lang="en-US" smtClean="0"/>
              <a:pPr/>
              <a:t>‹#›</a:t>
            </a:fld>
            <a:endParaRPr lang="en-US"/>
          </a:p>
        </p:txBody>
      </p:sp>
    </p:spTree>
    <p:extLst>
      <p:ext uri="{BB962C8B-B14F-4D97-AF65-F5344CB8AC3E}">
        <p14:creationId xmlns:p14="http://schemas.microsoft.com/office/powerpoint/2010/main" xmlns="" val="2026137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C9F2A4-71F2-4CBB-A7D1-44CB82990093}" type="datetimeFigureOut">
              <a:rPr lang="en-US" smtClean="0"/>
              <a:pPr/>
              <a:t>7/17/2018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743A7A-DFA5-4033-B426-2FD88C06022B}" type="slidenum">
              <a:rPr lang="en-US" smtClean="0"/>
              <a:pPr/>
              <a:t>‹#›</a:t>
            </a:fld>
            <a:endParaRPr lang="en-US"/>
          </a:p>
        </p:txBody>
      </p:sp>
    </p:spTree>
    <p:extLst>
      <p:ext uri="{BB962C8B-B14F-4D97-AF65-F5344CB8AC3E}">
        <p14:creationId xmlns:p14="http://schemas.microsoft.com/office/powerpoint/2010/main" xmlns="" val="1846500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07910"/>
            <a:ext cx="9144000" cy="3202053"/>
          </a:xfrm>
        </p:spPr>
        <p:txBody>
          <a:bodyPr>
            <a:noAutofit/>
          </a:bodyPr>
          <a:lstStyle/>
          <a:p>
            <a:r>
              <a:rPr lang="en-US" sz="4400" b="1" u="none" strike="noStrike" baseline="0" dirty="0" smtClean="0">
                <a:latin typeface="OpenSans-Italic"/>
              </a:rPr>
              <a:t>From Socialist Self-</a:t>
            </a:r>
            <a:r>
              <a:rPr lang="en-US" sz="4400" b="1" u="none" strike="noStrike" baseline="0" dirty="0" err="1" smtClean="0">
                <a:latin typeface="OpenSans-Italic"/>
              </a:rPr>
              <a:t>Governement</a:t>
            </a:r>
            <a:r>
              <a:rPr lang="en-US" sz="4400" b="1" u="none" strike="noStrike" baseline="0" dirty="0" smtClean="0">
                <a:latin typeface="OpenSans-Italic"/>
              </a:rPr>
              <a:t> to Neoliberal Democracy on</a:t>
            </a:r>
            <a:br>
              <a:rPr lang="en-US" sz="4400" b="1" u="none" strike="noStrike" baseline="0" dirty="0" smtClean="0">
                <a:latin typeface="OpenSans-Italic"/>
              </a:rPr>
            </a:br>
            <a:r>
              <a:rPr lang="en-US" sz="4400" b="1" u="none" strike="noStrike" baseline="0" dirty="0" smtClean="0">
                <a:latin typeface="OpenSans-Italic"/>
              </a:rPr>
              <a:t>Example of Serbia or Must Democracy Have ONLY One Dimension?</a:t>
            </a:r>
            <a:endParaRPr lang="en-US" sz="4400" b="1" dirty="0"/>
          </a:p>
        </p:txBody>
      </p:sp>
      <p:sp>
        <p:nvSpPr>
          <p:cNvPr id="3" name="Subtitle 2"/>
          <p:cNvSpPr>
            <a:spLocks noGrp="1"/>
          </p:cNvSpPr>
          <p:nvPr>
            <p:ph type="subTitle" idx="1"/>
          </p:nvPr>
        </p:nvSpPr>
        <p:spPr>
          <a:xfrm>
            <a:off x="345233" y="3602037"/>
            <a:ext cx="11523306" cy="2696126"/>
          </a:xfrm>
        </p:spPr>
        <p:txBody>
          <a:bodyPr>
            <a:normAutofit/>
          </a:bodyPr>
          <a:lstStyle/>
          <a:p>
            <a:r>
              <a:rPr lang="en-US" sz="2800" b="1" i="1" dirty="0" smtClean="0"/>
              <a:t>Professor Uros V. </a:t>
            </a:r>
            <a:r>
              <a:rPr lang="en-US" sz="2800" b="1" i="1" dirty="0" err="1" smtClean="0"/>
              <a:t>Suvakovic</a:t>
            </a:r>
            <a:endParaRPr lang="en-US" sz="2800" b="1" i="1" dirty="0" smtClean="0"/>
          </a:p>
          <a:p>
            <a:r>
              <a:rPr lang="en-US" sz="2800" dirty="0" smtClean="0"/>
              <a:t>University of Belgrade, Faculty of Teacher Education, Department of Philosophy and Social Sciences</a:t>
            </a:r>
          </a:p>
          <a:p>
            <a:r>
              <a:rPr lang="en-US" sz="2800" dirty="0" smtClean="0"/>
              <a:t>Belgrade(Serbia)</a:t>
            </a:r>
          </a:p>
          <a:p>
            <a:r>
              <a:rPr lang="en-US" sz="2800" b="1" dirty="0"/>
              <a:t>u</a:t>
            </a:r>
            <a:r>
              <a:rPr lang="en-US" sz="2800" b="1" dirty="0" smtClean="0"/>
              <a:t>ros-s@eunet.rs</a:t>
            </a:r>
            <a:endParaRPr lang="en-US" sz="2800" b="1" dirty="0"/>
          </a:p>
        </p:txBody>
      </p:sp>
    </p:spTree>
    <p:extLst>
      <p:ext uri="{BB962C8B-B14F-4D97-AF65-F5344CB8AC3E}">
        <p14:creationId xmlns:p14="http://schemas.microsoft.com/office/powerpoint/2010/main" xmlns="" val="28528574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8620" y="233264"/>
            <a:ext cx="11821886" cy="6475445"/>
          </a:xfrm>
        </p:spPr>
        <p:txBody>
          <a:bodyPr>
            <a:normAutofit/>
          </a:bodyPr>
          <a:lstStyle/>
          <a:p>
            <a:r>
              <a:rPr lang="en-US" sz="4000" dirty="0" smtClean="0"/>
              <a:t>So we can say that in Yugoslavia social and economic rights were protected through socialist self-government, while the realization of political rights was directed by the Tito Communist Party, but not so firmly as to be able to speak of some kind of "totalitarianism"(</a:t>
            </a:r>
            <a:r>
              <a:rPr lang="en-US" sz="4000" dirty="0" err="1" smtClean="0"/>
              <a:t>Flera</a:t>
            </a:r>
            <a:r>
              <a:rPr lang="en-US" sz="4000" dirty="0" smtClean="0"/>
              <a:t>, </a:t>
            </a:r>
            <a:r>
              <a:rPr lang="en-US" sz="4000" dirty="0" err="1" smtClean="0"/>
              <a:t>Klanjšek</a:t>
            </a:r>
            <a:r>
              <a:rPr lang="en-US" sz="4000" dirty="0" smtClean="0"/>
              <a:t>, 2014).</a:t>
            </a:r>
          </a:p>
          <a:p>
            <a:r>
              <a:rPr lang="en-US" sz="4000" dirty="0" smtClean="0"/>
              <a:t>It was, for example, a deficient political democracy and, at the same time, a surplus of socio-economic democracy (in </a:t>
            </a:r>
            <a:r>
              <a:rPr lang="en-US" sz="4000" dirty="0" smtClean="0"/>
              <a:t>comparison to </a:t>
            </a:r>
            <a:r>
              <a:rPr lang="en-US" sz="4000" dirty="0" smtClean="0"/>
              <a:t>participatory democracy in Western Europe).</a:t>
            </a:r>
            <a:endParaRPr lang="en-US" sz="4000" dirty="0"/>
          </a:p>
        </p:txBody>
      </p:sp>
    </p:spTree>
    <p:extLst>
      <p:ext uri="{BB962C8B-B14F-4D97-AF65-F5344CB8AC3E}">
        <p14:creationId xmlns:p14="http://schemas.microsoft.com/office/powerpoint/2010/main" xmlns="" val="40934143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8620" y="233264"/>
            <a:ext cx="11821886" cy="6475445"/>
          </a:xfrm>
        </p:spPr>
        <p:txBody>
          <a:bodyPr>
            <a:normAutofit lnSpcReduction="10000"/>
          </a:bodyPr>
          <a:lstStyle/>
          <a:p>
            <a:r>
              <a:rPr lang="en-US" sz="4000" dirty="0" smtClean="0"/>
              <a:t>Today, citizens of Serbia vote in elections very often, arguing </a:t>
            </a:r>
            <a:r>
              <a:rPr lang="en-US" sz="4000" dirty="0" smtClean="0"/>
              <a:t>for or against  different </a:t>
            </a:r>
            <a:r>
              <a:rPr lang="en-US" sz="4000" dirty="0" smtClean="0"/>
              <a:t>political parties and their leaders.</a:t>
            </a:r>
          </a:p>
          <a:p>
            <a:r>
              <a:rPr lang="en-US" sz="4000" dirty="0" smtClean="0"/>
              <a:t>They, however, do not have any socio-economic rights except those that the employer recognizes </a:t>
            </a:r>
            <a:r>
              <a:rPr lang="en-US" sz="4000" dirty="0" smtClean="0"/>
              <a:t>according </a:t>
            </a:r>
            <a:r>
              <a:rPr lang="en-US" sz="4000" dirty="0" smtClean="0"/>
              <a:t>to </a:t>
            </a:r>
            <a:r>
              <a:rPr lang="en-US" sz="4000" dirty="0" smtClean="0"/>
              <a:t> </a:t>
            </a:r>
            <a:r>
              <a:rPr lang="en-US" sz="4000" dirty="0" smtClean="0"/>
              <a:t>their own will.</a:t>
            </a:r>
          </a:p>
          <a:p>
            <a:r>
              <a:rPr lang="en-US" sz="4000" dirty="0" smtClean="0"/>
              <a:t>This brings us to the key question: is it really necessary to choose between a political or socio-economic democracy? </a:t>
            </a:r>
          </a:p>
          <a:p>
            <a:r>
              <a:rPr lang="en-US" sz="4000" dirty="0" smtClean="0"/>
              <a:t>Is it possible a society in which political and socio-economic democracies will be realized at the same time?</a:t>
            </a:r>
          </a:p>
          <a:p>
            <a:endParaRPr lang="en-US" sz="4000" dirty="0"/>
          </a:p>
        </p:txBody>
      </p:sp>
    </p:spTree>
    <p:extLst>
      <p:ext uri="{BB962C8B-B14F-4D97-AF65-F5344CB8AC3E}">
        <p14:creationId xmlns:p14="http://schemas.microsoft.com/office/powerpoint/2010/main" xmlns="" val="21775030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8620" y="233264"/>
            <a:ext cx="11821886" cy="6475445"/>
          </a:xfrm>
        </p:spPr>
        <p:txBody>
          <a:bodyPr>
            <a:normAutofit/>
          </a:bodyPr>
          <a:lstStyle/>
          <a:p>
            <a:r>
              <a:rPr lang="en-US" sz="4000" dirty="0" smtClean="0"/>
              <a:t>My answer is that such a society is imaginable and that it is worth fighting for it.</a:t>
            </a:r>
          </a:p>
          <a:p>
            <a:pPr algn="ctr"/>
            <a:endParaRPr lang="en-US" sz="4000" dirty="0"/>
          </a:p>
          <a:p>
            <a:pPr marL="0" indent="0" algn="ctr">
              <a:buNone/>
            </a:pPr>
            <a:r>
              <a:rPr lang="en-US" sz="4000" dirty="0" smtClean="0"/>
              <a:t>THANK YOU VERY MUCH</a:t>
            </a:r>
            <a:endParaRPr lang="en-US" sz="4000" dirty="0"/>
          </a:p>
        </p:txBody>
      </p:sp>
    </p:spTree>
    <p:extLst>
      <p:ext uri="{BB962C8B-B14F-4D97-AF65-F5344CB8AC3E}">
        <p14:creationId xmlns:p14="http://schemas.microsoft.com/office/powerpoint/2010/main" xmlns="" val="2375408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8620" y="233264"/>
            <a:ext cx="11821886" cy="6475445"/>
          </a:xfrm>
        </p:spPr>
        <p:txBody>
          <a:bodyPr>
            <a:normAutofit/>
          </a:bodyPr>
          <a:lstStyle/>
          <a:p>
            <a:r>
              <a:rPr lang="en-US" sz="4000" dirty="0" smtClean="0"/>
              <a:t>As is commonly known, the socialist model in Yugoslavia was distinguished from other socialist models in Central and Eastern Europe and the USSR.</a:t>
            </a:r>
          </a:p>
          <a:p>
            <a:r>
              <a:rPr lang="en-US" sz="4000" dirty="0" smtClean="0"/>
              <a:t>In Yugoslavia it was a model of </a:t>
            </a:r>
            <a:r>
              <a:rPr lang="en-US" sz="4000" dirty="0" smtClean="0"/>
              <a:t>self-government </a:t>
            </a:r>
            <a:r>
              <a:rPr lang="en-US" sz="4000" dirty="0" smtClean="0"/>
              <a:t>socialism; in other countries, the model of </a:t>
            </a:r>
            <a:r>
              <a:rPr lang="en-US" sz="4000" dirty="0" err="1" smtClean="0"/>
              <a:t>centralised</a:t>
            </a:r>
            <a:r>
              <a:rPr lang="en-US" sz="4000" dirty="0" smtClean="0"/>
              <a:t> real </a:t>
            </a:r>
            <a:r>
              <a:rPr lang="en-US" sz="4000" dirty="0" smtClean="0"/>
              <a:t>socialism.</a:t>
            </a:r>
          </a:p>
          <a:p>
            <a:r>
              <a:rPr lang="en-US" sz="4000" dirty="0" smtClean="0"/>
              <a:t>Many people from the West called the Yugoslav model “soft socialism”; Stalin described </a:t>
            </a:r>
            <a:r>
              <a:rPr lang="en-US" sz="4000" dirty="0" smtClean="0"/>
              <a:t>it </a:t>
            </a:r>
            <a:r>
              <a:rPr lang="en-US" sz="4000" dirty="0" smtClean="0"/>
              <a:t>as revisionism.</a:t>
            </a:r>
          </a:p>
          <a:p>
            <a:r>
              <a:rPr lang="en-US" sz="4000" dirty="0" smtClean="0"/>
              <a:t>What was the difference between the two models?</a:t>
            </a:r>
            <a:endParaRPr lang="en-US" sz="4000" dirty="0"/>
          </a:p>
        </p:txBody>
      </p:sp>
    </p:spTree>
    <p:extLst>
      <p:ext uri="{BB962C8B-B14F-4D97-AF65-F5344CB8AC3E}">
        <p14:creationId xmlns:p14="http://schemas.microsoft.com/office/powerpoint/2010/main" xmlns="" val="798782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8620" y="233264"/>
            <a:ext cx="11821886" cy="6475445"/>
          </a:xfrm>
        </p:spPr>
        <p:txBody>
          <a:bodyPr>
            <a:normAutofit fontScale="92500" lnSpcReduction="10000"/>
          </a:bodyPr>
          <a:lstStyle/>
          <a:p>
            <a:r>
              <a:rPr lang="en-US" sz="4000" dirty="0" smtClean="0"/>
              <a:t>In Yugoslavia, the Communist Party was not a </a:t>
            </a:r>
            <a:r>
              <a:rPr lang="en-US" sz="4000" dirty="0" smtClean="0"/>
              <a:t>political power leadership according to its Program, </a:t>
            </a:r>
            <a:r>
              <a:rPr lang="en-US" sz="4000" dirty="0" smtClean="0"/>
              <a:t>but an avant-garde </a:t>
            </a:r>
            <a:r>
              <a:rPr lang="en-US" sz="4000" dirty="0" smtClean="0"/>
              <a:t>actor. </a:t>
            </a:r>
            <a:endParaRPr lang="en-US" sz="4000" dirty="0" smtClean="0"/>
          </a:p>
          <a:p>
            <a:r>
              <a:rPr lang="en-US" sz="4000" dirty="0" smtClean="0"/>
              <a:t>There were other political organizations, which were under the influence of the CP, but they </a:t>
            </a:r>
            <a:r>
              <a:rPr lang="en-US" sz="4000" dirty="0" smtClean="0"/>
              <a:t>included also non-communists </a:t>
            </a:r>
            <a:r>
              <a:rPr lang="en-US" sz="4000" dirty="0" smtClean="0"/>
              <a:t>in membership.</a:t>
            </a:r>
          </a:p>
          <a:p>
            <a:r>
              <a:rPr lang="en-US" sz="4000" dirty="0" smtClean="0"/>
              <a:t>Self-government </a:t>
            </a:r>
            <a:r>
              <a:rPr lang="en-US" sz="4000" dirty="0" smtClean="0"/>
              <a:t>socialism was aimed at bringing the widest popular masses into decision-making processes, at different levels and on various issues.</a:t>
            </a:r>
          </a:p>
          <a:p>
            <a:r>
              <a:rPr lang="en-US" sz="4000" dirty="0" smtClean="0"/>
              <a:t>This also signified the legitimization of various interests, and the ideologue of Yugoslav communists, </a:t>
            </a:r>
            <a:r>
              <a:rPr lang="en-US" sz="4000" dirty="0" err="1" smtClean="0"/>
              <a:t>Kardelj</a:t>
            </a:r>
            <a:r>
              <a:rPr lang="en-US" sz="4000" dirty="0" smtClean="0"/>
              <a:t>, spoke of the pluralism of self-governing interests</a:t>
            </a:r>
            <a:endParaRPr lang="en-US" sz="4000" dirty="0"/>
          </a:p>
        </p:txBody>
      </p:sp>
    </p:spTree>
    <p:extLst>
      <p:ext uri="{BB962C8B-B14F-4D97-AF65-F5344CB8AC3E}">
        <p14:creationId xmlns:p14="http://schemas.microsoft.com/office/powerpoint/2010/main" xmlns="" val="2912405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8620" y="233264"/>
            <a:ext cx="11821886" cy="6475445"/>
          </a:xfrm>
        </p:spPr>
        <p:txBody>
          <a:bodyPr>
            <a:normAutofit/>
          </a:bodyPr>
          <a:lstStyle/>
          <a:p>
            <a:r>
              <a:rPr lang="en-US" sz="4000" dirty="0" smtClean="0"/>
              <a:t>The diversity of self-governing interests concerned primarily the economic interests of various companies managed by workers employed in them.</a:t>
            </a:r>
          </a:p>
          <a:p>
            <a:r>
              <a:rPr lang="en-US" sz="4000" dirty="0" smtClean="0"/>
              <a:t>The rights of workers in the management of enterprises have been very large, including the disposal of corporate profits.</a:t>
            </a:r>
          </a:p>
          <a:p>
            <a:r>
              <a:rPr lang="en-US" sz="4000" dirty="0" smtClean="0"/>
              <a:t>The most important decisions were made at the meetings of all employees.</a:t>
            </a:r>
          </a:p>
          <a:p>
            <a:r>
              <a:rPr lang="en-US" sz="4000" dirty="0" smtClean="0"/>
              <a:t>Social rights were guaranteed by the Constitution and were the largest in Europe.</a:t>
            </a:r>
            <a:endParaRPr lang="en-US" sz="4000" dirty="0"/>
          </a:p>
        </p:txBody>
      </p:sp>
    </p:spTree>
    <p:extLst>
      <p:ext uri="{BB962C8B-B14F-4D97-AF65-F5344CB8AC3E}">
        <p14:creationId xmlns:p14="http://schemas.microsoft.com/office/powerpoint/2010/main" xmlns="" val="9248958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8620" y="233264"/>
            <a:ext cx="11821886" cy="6475445"/>
          </a:xfrm>
        </p:spPr>
        <p:txBody>
          <a:bodyPr>
            <a:normAutofit lnSpcReduction="10000"/>
          </a:bodyPr>
          <a:lstStyle/>
          <a:p>
            <a:r>
              <a:rPr lang="en-US" sz="4000" dirty="0" smtClean="0"/>
              <a:t>Social rights were guaranteed by the Constitution and were the largest in Europe.</a:t>
            </a:r>
          </a:p>
          <a:p>
            <a:r>
              <a:rPr lang="en-US" sz="4000" dirty="0" smtClean="0"/>
              <a:t>The Constitution guaranteed each employee the right to an apartment. Who will get it, the workers decided at their meetings according to the criteria of solidarity.</a:t>
            </a:r>
          </a:p>
          <a:p>
            <a:r>
              <a:rPr lang="en-US" sz="4000" dirty="0" smtClean="0"/>
              <a:t>It is true that not all have received an apartment, but it is true that only in Serbia, it received about a million people.</a:t>
            </a:r>
          </a:p>
          <a:p>
            <a:r>
              <a:rPr lang="en-US" sz="4000" dirty="0" smtClean="0"/>
              <a:t>Later, at the time of transition, they became the private property of those workers who received them. They paid for them from several hundred to several thousand dollars. They live in them today.</a:t>
            </a:r>
            <a:endParaRPr lang="en-US" sz="4000" dirty="0"/>
          </a:p>
        </p:txBody>
      </p:sp>
    </p:spTree>
    <p:extLst>
      <p:ext uri="{BB962C8B-B14F-4D97-AF65-F5344CB8AC3E}">
        <p14:creationId xmlns:p14="http://schemas.microsoft.com/office/powerpoint/2010/main" xmlns="" val="637421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8620" y="233264"/>
            <a:ext cx="11821886" cy="6475445"/>
          </a:xfrm>
        </p:spPr>
        <p:txBody>
          <a:bodyPr>
            <a:normAutofit/>
          </a:bodyPr>
          <a:lstStyle/>
          <a:p>
            <a:r>
              <a:rPr lang="en-US" sz="4000" dirty="0" smtClean="0"/>
              <a:t>Why then was the problem in Yugoslavia?</a:t>
            </a:r>
          </a:p>
          <a:p>
            <a:r>
              <a:rPr lang="en-US" sz="4000" dirty="0" smtClean="0"/>
              <a:t>Why Yugoslavia was broken?</a:t>
            </a:r>
          </a:p>
          <a:p>
            <a:r>
              <a:rPr lang="en-US" sz="4000" dirty="0" smtClean="0"/>
              <a:t>This is not the topic of this work, but it must be pointed out.</a:t>
            </a:r>
          </a:p>
          <a:p>
            <a:r>
              <a:rPr lang="en-US" sz="4000" dirty="0" smtClean="0"/>
              <a:t>It was the will of the great west powers, which took advantage of the nationalists in all parts of the country.</a:t>
            </a:r>
          </a:p>
          <a:p>
            <a:r>
              <a:rPr lang="en-US" sz="4000" dirty="0" smtClean="0"/>
              <a:t>The issue of democratization in the form of party pluralism was raised as a national question. In the same way today Kosovo is taken away from Serbia.</a:t>
            </a:r>
            <a:endParaRPr lang="en-US" sz="4000" dirty="0"/>
          </a:p>
        </p:txBody>
      </p:sp>
    </p:spTree>
    <p:extLst>
      <p:ext uri="{BB962C8B-B14F-4D97-AF65-F5344CB8AC3E}">
        <p14:creationId xmlns:p14="http://schemas.microsoft.com/office/powerpoint/2010/main" xmlns="" val="1680026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8620" y="233264"/>
            <a:ext cx="11821886" cy="6475445"/>
          </a:xfrm>
        </p:spPr>
        <p:txBody>
          <a:bodyPr>
            <a:normAutofit/>
          </a:bodyPr>
          <a:lstStyle/>
          <a:p>
            <a:r>
              <a:rPr lang="en-US" sz="4000" dirty="0" smtClean="0"/>
              <a:t>Self-government was achieved throughout Yugoslavia. But political pluralism has been restored in every republic separately. This enabled the nationalists to break into the power, with the exception of Serbia and Montenegro.</a:t>
            </a:r>
          </a:p>
          <a:p>
            <a:r>
              <a:rPr lang="en-US" sz="4000" dirty="0" smtClean="0"/>
              <a:t>Workers lost economic or social rights more quickly or slower. </a:t>
            </a:r>
            <a:r>
              <a:rPr lang="en-US" sz="4000" dirty="0" smtClean="0"/>
              <a:t>These rights </a:t>
            </a:r>
            <a:r>
              <a:rPr lang="en-US" sz="4000" dirty="0" smtClean="0"/>
              <a:t>are replaced by the right to vote for political oligarchies from time to time.</a:t>
            </a:r>
          </a:p>
          <a:p>
            <a:r>
              <a:rPr lang="en-US" sz="4000" dirty="0" smtClean="0"/>
              <a:t>Today, there are more neoliberalism in Serbia than anywhere else in Europe.</a:t>
            </a:r>
            <a:endParaRPr lang="en-US" sz="4000" dirty="0"/>
          </a:p>
        </p:txBody>
      </p:sp>
    </p:spTree>
    <p:extLst>
      <p:ext uri="{BB962C8B-B14F-4D97-AF65-F5344CB8AC3E}">
        <p14:creationId xmlns:p14="http://schemas.microsoft.com/office/powerpoint/2010/main" xmlns="" val="1834651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8620" y="233264"/>
            <a:ext cx="11821886" cy="6475445"/>
          </a:xfrm>
        </p:spPr>
        <p:txBody>
          <a:bodyPr>
            <a:normAutofit fontScale="92500" lnSpcReduction="20000"/>
          </a:bodyPr>
          <a:lstStyle/>
          <a:p>
            <a:r>
              <a:rPr lang="en-US" sz="4000" dirty="0" smtClean="0"/>
              <a:t>A young man can buy an apartment only if he borrows for the rest of his life in one of the foreign banks.</a:t>
            </a:r>
          </a:p>
          <a:p>
            <a:r>
              <a:rPr lang="en-US" sz="4000" dirty="0" smtClean="0"/>
              <a:t>The labor force in Serbia, according to calculations of Serbian sociologists (</a:t>
            </a:r>
            <a:r>
              <a:rPr lang="en-US" sz="4000" dirty="0" err="1" smtClean="0"/>
              <a:t>Novakovic</a:t>
            </a:r>
            <a:r>
              <a:rPr lang="en-US" sz="4000" dirty="0" smtClean="0"/>
              <a:t>), given the level of education, </a:t>
            </a:r>
            <a:r>
              <a:rPr lang="en-US" sz="4000" dirty="0" smtClean="0"/>
              <a:t>is cheaper </a:t>
            </a:r>
            <a:r>
              <a:rPr lang="en-US" sz="4000" dirty="0" smtClean="0"/>
              <a:t>than in China.</a:t>
            </a:r>
          </a:p>
          <a:p>
            <a:r>
              <a:rPr lang="en-US" sz="4000" dirty="0" smtClean="0"/>
              <a:t>Collective bargaining and collective </a:t>
            </a:r>
            <a:r>
              <a:rPr lang="en-US" sz="4000" dirty="0" smtClean="0"/>
              <a:t>agreements </a:t>
            </a:r>
            <a:r>
              <a:rPr lang="en-US" sz="4000" dirty="0" smtClean="0"/>
              <a:t>in Serbia after 2000 do not exist. The current Labor Law has only sanctioned this practice by establishing that the collective agreement is optional, if employers and trade unions agree.</a:t>
            </a:r>
          </a:p>
          <a:p>
            <a:r>
              <a:rPr lang="en-US" sz="4000" dirty="0" smtClean="0"/>
              <a:t>In addition, deindustrialization of Serbia has been carried out, and consequently weak and corrupted unions, mass unemployment and public debt more than 70% of GDP in 2014. Today, unemployment is somewhat reduced, as is public debt, but with the application of rigorous austerity measures and a reduction in salaries and pensions.</a:t>
            </a:r>
          </a:p>
        </p:txBody>
      </p:sp>
    </p:spTree>
    <p:extLst>
      <p:ext uri="{BB962C8B-B14F-4D97-AF65-F5344CB8AC3E}">
        <p14:creationId xmlns:p14="http://schemas.microsoft.com/office/powerpoint/2010/main" xmlns="" val="2974880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8620" y="233264"/>
            <a:ext cx="11821886" cy="6475445"/>
          </a:xfrm>
        </p:spPr>
        <p:txBody>
          <a:bodyPr>
            <a:normAutofit/>
          </a:bodyPr>
          <a:lstStyle/>
          <a:p>
            <a:r>
              <a:rPr lang="en-US" sz="4000" dirty="0" smtClean="0"/>
              <a:t>Membership in political parties provides employment and other economic benefits.</a:t>
            </a:r>
          </a:p>
          <a:p>
            <a:r>
              <a:rPr lang="en-US" sz="4000" dirty="0" smtClean="0"/>
              <a:t>In the conditions of </a:t>
            </a:r>
            <a:r>
              <a:rPr lang="en-US" sz="4000" dirty="0" err="1" smtClean="0"/>
              <a:t>multipartism</a:t>
            </a:r>
            <a:r>
              <a:rPr lang="en-US" sz="4000" dirty="0" smtClean="0"/>
              <a:t> in Serbia after 2000, a stronger party state was created than in the conditions of self-governing socialism (</a:t>
            </a:r>
            <a:r>
              <a:rPr lang="en-US" sz="4000" dirty="0" err="1" smtClean="0"/>
              <a:t>Suvakovic</a:t>
            </a:r>
            <a:r>
              <a:rPr lang="en-US" sz="4000" dirty="0" smtClean="0"/>
              <a:t>, 2011).</a:t>
            </a:r>
          </a:p>
          <a:p>
            <a:r>
              <a:rPr lang="en-US" sz="4000" dirty="0" smtClean="0"/>
              <a:t>As a result, a large number of young people are leaving Serbia to Western Europe (primarily in Germany) and the United States, 58.000 in 2014 to the OECD countries.</a:t>
            </a:r>
            <a:endParaRPr lang="en-US" sz="4000" dirty="0"/>
          </a:p>
        </p:txBody>
      </p:sp>
    </p:spTree>
    <p:extLst>
      <p:ext uri="{BB962C8B-B14F-4D97-AF65-F5344CB8AC3E}">
        <p14:creationId xmlns:p14="http://schemas.microsoft.com/office/powerpoint/2010/main" xmlns="" val="29267037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204</TotalTime>
  <Words>944</Words>
  <Application>Microsoft Office PowerPoint</Application>
  <PresentationFormat>Custom</PresentationFormat>
  <Paragraphs>45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From Socialist Self-Governement to Neoliberal Democracy on Example of Serbia or Must Democracy Have ONLY One Dimension?</vt:lpstr>
      <vt:lpstr>Slide 2</vt:lpstr>
      <vt:lpstr>Slide 3</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From Socialist Self-Management to Neoliberal Democracy on Example of Serbia or Must Democracy Have ONLY One Dimension?</dc:title>
  <dc:creator>uros</dc:creator>
  <cp:lastModifiedBy>Vera</cp:lastModifiedBy>
  <cp:revision>18</cp:revision>
  <dcterms:created xsi:type="dcterms:W3CDTF">2018-07-17T16:49:44Z</dcterms:created>
  <dcterms:modified xsi:type="dcterms:W3CDTF">2018-07-17T22:33:39Z</dcterms:modified>
</cp:coreProperties>
</file>