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60" r:id="rId4"/>
    <p:sldId id="261" r:id="rId5"/>
    <p:sldId id="283" r:id="rId6"/>
    <p:sldId id="262" r:id="rId7"/>
    <p:sldId id="257" r:id="rId8"/>
    <p:sldId id="263" r:id="rId9"/>
    <p:sldId id="264" r:id="rId10"/>
    <p:sldId id="259" r:id="rId11"/>
    <p:sldId id="258"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40" d="100"/>
          <a:sy n="40" d="100"/>
        </p:scale>
        <p:origin x="-108" y="-6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1046C85-0A1D-4E8A-AF3E-94633F057350}" type="datetimeFigureOut">
              <a:rPr lang="en-US" smtClean="0"/>
              <a:pPr/>
              <a:t>4/11/2020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256971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46C85-0A1D-4E8A-AF3E-94633F057350}" type="datetimeFigureOut">
              <a:rPr lang="en-US" smtClean="0"/>
              <a:pPr/>
              <a:t>4/11/2020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209857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46C85-0A1D-4E8A-AF3E-94633F057350}"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1648690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46C85-0A1D-4E8A-AF3E-94633F057350}"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3742847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46C85-0A1D-4E8A-AF3E-94633F057350}"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270424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1046C85-0A1D-4E8A-AF3E-94633F057350}" type="datetimeFigureOut">
              <a:rPr lang="en-US" smtClean="0"/>
              <a:pPr/>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400313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1046C85-0A1D-4E8A-AF3E-94633F057350}" type="datetimeFigureOut">
              <a:rPr lang="en-US" smtClean="0"/>
              <a:pPr/>
              <a:t>4/11/2020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355474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1046C85-0A1D-4E8A-AF3E-94633F057350}"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3700150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1046C85-0A1D-4E8A-AF3E-94633F057350}"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218262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46C85-0A1D-4E8A-AF3E-94633F057350}"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210671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46C85-0A1D-4E8A-AF3E-94633F057350}"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280840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046C85-0A1D-4E8A-AF3E-94633F057350}" type="datetimeFigureOut">
              <a:rPr lang="en-US" smtClean="0"/>
              <a:pPr/>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157466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046C85-0A1D-4E8A-AF3E-94633F057350}" type="datetimeFigureOut">
              <a:rPr lang="en-US" smtClean="0"/>
              <a:pPr/>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408188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046C85-0A1D-4E8A-AF3E-94633F057350}" type="datetimeFigureOut">
              <a:rPr lang="en-US" smtClean="0"/>
              <a:pPr/>
              <a:t>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152253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46C85-0A1D-4E8A-AF3E-94633F057350}" type="datetimeFigureOut">
              <a:rPr lang="en-US" smtClean="0"/>
              <a:pPr/>
              <a:t>4/11/2020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408793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46C85-0A1D-4E8A-AF3E-94633F057350}" type="datetimeFigureOut">
              <a:rPr lang="en-US" smtClean="0"/>
              <a:pPr/>
              <a:t>4/11/2020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97165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46C85-0A1D-4E8A-AF3E-94633F057350}" type="datetimeFigureOut">
              <a:rPr lang="en-US" smtClean="0"/>
              <a:pPr/>
              <a:t>4/11/2020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350769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1046C85-0A1D-4E8A-AF3E-94633F057350}" type="datetimeFigureOut">
              <a:rPr lang="en-US" smtClean="0"/>
              <a:pPr/>
              <a:t>4/11/2020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61D866F-646F-4235-9A56-8B19773C2588}" type="slidenum">
              <a:rPr lang="en-US" smtClean="0"/>
              <a:pPr/>
              <a:t>‹#›</a:t>
            </a:fld>
            <a:endParaRPr lang="en-US"/>
          </a:p>
        </p:txBody>
      </p:sp>
    </p:spTree>
    <p:extLst>
      <p:ext uri="{BB962C8B-B14F-4D97-AF65-F5344CB8AC3E}">
        <p14:creationId xmlns:p14="http://schemas.microsoft.com/office/powerpoint/2010/main" xmlns="" val="335513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Планирање локалне акције</a:t>
            </a:r>
            <a:endParaRPr lang="en-US" dirty="0"/>
          </a:p>
        </p:txBody>
      </p:sp>
      <p:sp>
        <p:nvSpPr>
          <p:cNvPr id="3" name="Subtitle 2"/>
          <p:cNvSpPr>
            <a:spLocks noGrp="1"/>
          </p:cNvSpPr>
          <p:nvPr>
            <p:ph type="subTitle" idx="1"/>
          </p:nvPr>
        </p:nvSpPr>
        <p:spPr/>
        <p:txBody>
          <a:bodyPr/>
          <a:lstStyle/>
          <a:p>
            <a:r>
              <a:rPr lang="sr-Cyrl-RS" smtClean="0"/>
              <a:t>Михајло Арсенијевић</a:t>
            </a:r>
            <a:endParaRPr lang="en-US"/>
          </a:p>
        </p:txBody>
      </p:sp>
    </p:spTree>
    <p:extLst>
      <p:ext uri="{BB962C8B-B14F-4D97-AF65-F5344CB8AC3E}">
        <p14:creationId xmlns:p14="http://schemas.microsoft.com/office/powerpoint/2010/main" xmlns="" val="4266020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b="1" dirty="0"/>
              <a:t>ОДРЕЂИВАЊЕ</a:t>
            </a:r>
            <a:r>
              <a:rPr lang="sr-Latn-CS" b="1" dirty="0"/>
              <a:t> ЦИЉНИХ ГРУПА </a:t>
            </a:r>
            <a:r>
              <a:rPr lang="en-US" b="1" dirty="0"/>
              <a:t/>
            </a:r>
            <a:br>
              <a:rPr lang="en-US" b="1" dirty="0"/>
            </a:br>
            <a:endParaRPr lang="en-US" dirty="0"/>
          </a:p>
        </p:txBody>
      </p:sp>
      <p:sp>
        <p:nvSpPr>
          <p:cNvPr id="3" name="Content Placeholder 2"/>
          <p:cNvSpPr>
            <a:spLocks noGrp="1"/>
          </p:cNvSpPr>
          <p:nvPr>
            <p:ph idx="1"/>
          </p:nvPr>
        </p:nvSpPr>
        <p:spPr/>
        <p:txBody>
          <a:bodyPr/>
          <a:lstStyle/>
          <a:p>
            <a:r>
              <a:rPr lang="ru-RU" dirty="0" smtClean="0"/>
              <a:t>Циљне </a:t>
            </a:r>
            <a:r>
              <a:rPr lang="ru-RU" dirty="0"/>
              <a:t>групе представљају доносиоце одлука који нам могу помоћи у решења постојећег проблема, и оне групе/појединце на које ми желимо да утичемо реализацијом наше акције. То могу бити групе људи који директно могу утицати на остварење промене коју желимо да постигнемо у нашем окружењу, а могу бити и они који имају утицаја на директне доносиоце одлука (пријатељи или рођаци, медији, представници верских заједница, помоћници, секретари/це, сарадници, итд.). Важно је добро идентификовати на који начин која група може утицати на остварење промене.</a:t>
            </a:r>
            <a:endParaRPr lang="en-US" dirty="0"/>
          </a:p>
          <a:p>
            <a:endParaRPr lang="en-US" dirty="0"/>
          </a:p>
        </p:txBody>
      </p:sp>
    </p:spTree>
    <p:extLst>
      <p:ext uri="{BB962C8B-B14F-4D97-AF65-F5344CB8AC3E}">
        <p14:creationId xmlns:p14="http://schemas.microsoft.com/office/powerpoint/2010/main" xmlns="" val="770956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b="1" dirty="0"/>
              <a:t>ПЛА</a:t>
            </a:r>
            <a:r>
              <a:rPr lang="sr-Cyrl-CS" b="1" cap="all" dirty="0"/>
              <a:t>Нирање</a:t>
            </a:r>
            <a:r>
              <a:rPr lang="sr-Cyrl-CS" b="1" dirty="0"/>
              <a:t> </a:t>
            </a:r>
            <a:r>
              <a:rPr lang="sr-Cyrl-CS" b="1" cap="all" dirty="0"/>
              <a:t>на</a:t>
            </a:r>
            <a:r>
              <a:rPr lang="sr-Latn-CS" b="1" dirty="0"/>
              <a:t>ДГЛЕДАЊА И ОЦЕЊИВАЊА</a:t>
            </a:r>
            <a:r>
              <a:rPr lang="en-US" b="1" dirty="0"/>
              <a:t/>
            </a:r>
            <a:br>
              <a:rPr lang="en-US" b="1" dirty="0"/>
            </a:br>
            <a:endParaRPr lang="en-US" dirty="0"/>
          </a:p>
        </p:txBody>
      </p:sp>
      <p:sp>
        <p:nvSpPr>
          <p:cNvPr id="3" name="Content Placeholder 2"/>
          <p:cNvSpPr>
            <a:spLocks noGrp="1"/>
          </p:cNvSpPr>
          <p:nvPr>
            <p:ph idx="1"/>
          </p:nvPr>
        </p:nvSpPr>
        <p:spPr/>
        <p:txBody>
          <a:bodyPr/>
          <a:lstStyle/>
          <a:p>
            <a:r>
              <a:rPr lang="sr-Cyrl-CS" dirty="0"/>
              <a:t>Када поставимо циљеве и задатке које намеравамо да остваримо, треба и да одредимо неке показатеље на основу којих ћемо знати да ли је оно што радимо успешно и у којој мери. </a:t>
            </a:r>
            <a:r>
              <a:rPr lang="ru-RU" dirty="0"/>
              <a:t>Постављамо себи питања: шта ће бити другачије након што се заврши оно што смо планирали да урадимо? Како ћемо знати да се ситуација променила?</a:t>
            </a:r>
            <a:r>
              <a:rPr lang="sr-Cyrl-CS" dirty="0"/>
              <a:t> П</a:t>
            </a:r>
            <a:r>
              <a:rPr lang="ru-RU" dirty="0"/>
              <a:t>раћење и оцењивање успешности нашега рада је активност која </a:t>
            </a:r>
            <a:r>
              <a:rPr lang="sr-Cyrl-CS" dirty="0"/>
              <a:t>ће бити присутна</a:t>
            </a:r>
            <a:r>
              <a:rPr lang="ru-RU" dirty="0"/>
              <a:t> све време извођења акције. </a:t>
            </a:r>
            <a:endParaRPr lang="en-US" dirty="0"/>
          </a:p>
        </p:txBody>
      </p:sp>
    </p:spTree>
    <p:extLst>
      <p:ext uri="{BB962C8B-B14F-4D97-AF65-F5344CB8AC3E}">
        <p14:creationId xmlns:p14="http://schemas.microsoft.com/office/powerpoint/2010/main" xmlns="" val="2398867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b="1" dirty="0"/>
              <a:t>ИЗГРАДЊА ПОДРШКЕ </a:t>
            </a:r>
            <a:r>
              <a:rPr lang="en-US" b="1" dirty="0"/>
              <a:t/>
            </a:r>
            <a:br>
              <a:rPr lang="en-US" b="1" dirty="0"/>
            </a:br>
            <a:endParaRPr lang="en-US" dirty="0"/>
          </a:p>
        </p:txBody>
      </p:sp>
      <p:sp>
        <p:nvSpPr>
          <p:cNvPr id="3" name="Content Placeholder 2"/>
          <p:cNvSpPr>
            <a:spLocks noGrp="1"/>
          </p:cNvSpPr>
          <p:nvPr>
            <p:ph idx="1"/>
          </p:nvPr>
        </p:nvSpPr>
        <p:spPr/>
        <p:txBody>
          <a:bodyPr/>
          <a:lstStyle/>
          <a:p>
            <a:r>
              <a:rPr lang="ru-RU" dirty="0" smtClean="0"/>
              <a:t>Изградња </a:t>
            </a:r>
            <a:r>
              <a:rPr lang="ru-RU" dirty="0"/>
              <a:t>базе за подршку у решавању проблема којим се бавимо је од изузетне важности за успех. Што је подршка шира, веће су шансе за успех. У том смислу, чланови групе која ради на решавању одређеног проблема треба да тежи ка стварању савеза са својим истомишљеницима, донаторима, коалицијама, локалним групама, локалним удружењима грађана, професионалним удружењима, локалним институцијама и појединцима који подржавају проблем и који би могли да се прикључе у раду на остварењу циља. </a:t>
            </a:r>
            <a:endParaRPr lang="en-US" dirty="0"/>
          </a:p>
          <a:p>
            <a:endParaRPr lang="en-US" dirty="0"/>
          </a:p>
        </p:txBody>
      </p:sp>
    </p:spTree>
    <p:extLst>
      <p:ext uri="{BB962C8B-B14F-4D97-AF65-F5344CB8AC3E}">
        <p14:creationId xmlns:p14="http://schemas.microsoft.com/office/powerpoint/2010/main" xmlns="" val="3732365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b="1" dirty="0"/>
              <a:t>ОСМИШЉАВАЊЕ ПОРУКЕ </a:t>
            </a:r>
            <a:r>
              <a:rPr lang="en-US" b="1" dirty="0"/>
              <a:t/>
            </a:r>
            <a:br>
              <a:rPr lang="en-US" b="1" dirty="0"/>
            </a:br>
            <a:endParaRPr lang="en-US" dirty="0"/>
          </a:p>
        </p:txBody>
      </p:sp>
      <p:sp>
        <p:nvSpPr>
          <p:cNvPr id="3" name="Content Placeholder 2"/>
          <p:cNvSpPr>
            <a:spLocks noGrp="1"/>
          </p:cNvSpPr>
          <p:nvPr>
            <p:ph idx="1"/>
          </p:nvPr>
        </p:nvSpPr>
        <p:spPr/>
        <p:txBody>
          <a:bodyPr/>
          <a:lstStyle/>
          <a:p>
            <a:r>
              <a:rPr lang="ru-RU" dirty="0" smtClean="0"/>
              <a:t>Поруке </a:t>
            </a:r>
            <a:r>
              <a:rPr lang="ru-RU" dirty="0"/>
              <a:t>које креирамо треба да буду осмишљене тако да одговарају различитим циљним групама. Циљ који желимо да постигнемо поруком коју упућујемо је да убедимо примаоце порука да подрже нашу акцију. Постоје три важна питања на која треба одговорити када се осмишљава порука: Коме је намењена порука? Шта желимо да постигнемо нашом поруком? Шта желимо да прималац поруке уради као резултат наше поруке (да предузме акцију/да промени понашање)</a:t>
            </a:r>
            <a:endParaRPr lang="en-US" dirty="0"/>
          </a:p>
          <a:p>
            <a:endParaRPr lang="en-US" dirty="0"/>
          </a:p>
        </p:txBody>
      </p:sp>
    </p:spTree>
    <p:extLst>
      <p:ext uri="{BB962C8B-B14F-4D97-AF65-F5344CB8AC3E}">
        <p14:creationId xmlns:p14="http://schemas.microsoft.com/office/powerpoint/2010/main" xmlns="" val="125388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b="1" dirty="0"/>
              <a:t>ОДАБИР КАНАЛА КОМУНИКАЦИЈЕ </a:t>
            </a:r>
            <a:r>
              <a:rPr lang="en-US" b="1" dirty="0"/>
              <a:t/>
            </a:r>
            <a:br>
              <a:rPr lang="en-US" b="1" dirty="0"/>
            </a:br>
            <a:endParaRPr lang="en-US" dirty="0"/>
          </a:p>
        </p:txBody>
      </p:sp>
      <p:sp>
        <p:nvSpPr>
          <p:cNvPr id="3" name="Content Placeholder 2"/>
          <p:cNvSpPr>
            <a:spLocks noGrp="1"/>
          </p:cNvSpPr>
          <p:nvPr>
            <p:ph idx="1"/>
          </p:nvPr>
        </p:nvSpPr>
        <p:spPr/>
        <p:txBody>
          <a:bodyPr/>
          <a:lstStyle/>
          <a:p>
            <a:r>
              <a:rPr lang="ru-RU" dirty="0" smtClean="0"/>
              <a:t>Избор </a:t>
            </a:r>
            <a:r>
              <a:rPr lang="ru-RU" dirty="0"/>
              <a:t>најадекватнијег медија за пренос порука зависи од циљне групе којој се обраћамо. Канали комуникације које групе грађана најчешће користе су комплети за штампу (лифлети, памфлети, леци, плакати…), саопштења за јавност, конференције за новинаре, јавне дебате, конференције, трибине…</a:t>
            </a:r>
            <a:endParaRPr lang="en-US" dirty="0"/>
          </a:p>
          <a:p>
            <a:endParaRPr lang="en-US" dirty="0"/>
          </a:p>
        </p:txBody>
      </p:sp>
    </p:spTree>
    <p:extLst>
      <p:ext uri="{BB962C8B-B14F-4D97-AF65-F5344CB8AC3E}">
        <p14:creationId xmlns:p14="http://schemas.microsoft.com/office/powerpoint/2010/main" xmlns="" val="4191007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b="1" dirty="0"/>
              <a:t>ПРИКУПЉАЊЕ СРЕДСТАВА </a:t>
            </a:r>
            <a:r>
              <a:rPr lang="en-US" b="1" dirty="0"/>
              <a:t/>
            </a:r>
            <a:br>
              <a:rPr lang="en-US" b="1" dirty="0"/>
            </a:br>
            <a:endParaRPr lang="en-US" dirty="0"/>
          </a:p>
        </p:txBody>
      </p:sp>
      <p:sp>
        <p:nvSpPr>
          <p:cNvPr id="3" name="Content Placeholder 2"/>
          <p:cNvSpPr>
            <a:spLocks noGrp="1"/>
          </p:cNvSpPr>
          <p:nvPr>
            <p:ph idx="1"/>
          </p:nvPr>
        </p:nvSpPr>
        <p:spPr/>
        <p:txBody>
          <a:bodyPr/>
          <a:lstStyle/>
          <a:p>
            <a:r>
              <a:rPr lang="ru-RU" dirty="0" smtClean="0"/>
              <a:t>Средства </a:t>
            </a:r>
            <a:r>
              <a:rPr lang="ru-RU" dirty="0"/>
              <a:t>помажу да се покрију трошкови везани за реализацију различитих активности везаних за решење проблема, као и за неке техничке трошкове (трошкови путовања, израда и штампа материјала, организовање састанака и семинара, телефонски/Интернет трошкови, итд.) Стратегију прикупљања средстава важно је стварати од самог почетка планирања акције како би се идентификовали потенцијални донатори. </a:t>
            </a:r>
            <a:endParaRPr lang="en-US" dirty="0"/>
          </a:p>
          <a:p>
            <a:endParaRPr lang="en-US" dirty="0"/>
          </a:p>
        </p:txBody>
      </p:sp>
    </p:spTree>
    <p:extLst>
      <p:ext uri="{BB962C8B-B14F-4D97-AF65-F5344CB8AC3E}">
        <p14:creationId xmlns:p14="http://schemas.microsoft.com/office/powerpoint/2010/main" xmlns="" val="738321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b="1" dirty="0"/>
              <a:t>ИЗРАДА ПЛАНА АКЦИЈЕ </a:t>
            </a:r>
            <a:r>
              <a:rPr lang="en-US" b="1" dirty="0"/>
              <a:t/>
            </a:r>
            <a:br>
              <a:rPr lang="en-US" b="1" dirty="0"/>
            </a:br>
            <a:endParaRPr lang="en-US" dirty="0"/>
          </a:p>
        </p:txBody>
      </p:sp>
      <p:sp>
        <p:nvSpPr>
          <p:cNvPr id="3" name="Content Placeholder 2"/>
          <p:cNvSpPr>
            <a:spLocks noGrp="1"/>
          </p:cNvSpPr>
          <p:nvPr>
            <p:ph idx="1"/>
          </p:nvPr>
        </p:nvSpPr>
        <p:spPr/>
        <p:txBody>
          <a:bodyPr/>
          <a:lstStyle/>
          <a:p>
            <a:r>
              <a:rPr lang="ru-RU" dirty="0" smtClean="0"/>
              <a:t>Када </a:t>
            </a:r>
            <a:r>
              <a:rPr lang="ru-RU" dirty="0"/>
              <a:t>разрадимо стратегију и прикупимо средства за реализацију наше акције, треба да израдимо акциони план. Овај план треба да садржи: листу неопходних активности и задатака, особе задужене за извршење тих активности, време/рокове, потребна средства. Акциони план је веома важна ставка планирања акције јер се кроз израду овог плана најлакше могу видети и добре и лоше стране наше организације, тако да их можемо на време сагледати и исправити (организовати више волонтера, набавити још средстава, продужити рокове, додати активности које смо пропустили, итд.)</a:t>
            </a:r>
            <a:endParaRPr lang="en-US" dirty="0"/>
          </a:p>
          <a:p>
            <a:endParaRPr lang="en-US" dirty="0"/>
          </a:p>
        </p:txBody>
      </p:sp>
    </p:spTree>
    <p:extLst>
      <p:ext uri="{BB962C8B-B14F-4D97-AF65-F5344CB8AC3E}">
        <p14:creationId xmlns:p14="http://schemas.microsoft.com/office/powerpoint/2010/main" xmlns="" val="17826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Шта је локална акција?</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25486" y="2398784"/>
            <a:ext cx="4111198" cy="4111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1144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Цивилно друштво</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41494" y="755389"/>
            <a:ext cx="5872588" cy="330641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62891" y="3285888"/>
            <a:ext cx="6525133" cy="3416300"/>
          </a:xfrm>
        </p:spPr>
      </p:pic>
      <p:sp>
        <p:nvSpPr>
          <p:cNvPr id="6" name="TextBox 5"/>
          <p:cNvSpPr txBox="1"/>
          <p:nvPr/>
        </p:nvSpPr>
        <p:spPr>
          <a:xfrm>
            <a:off x="1621698" y="2686552"/>
            <a:ext cx="2177303" cy="646331"/>
          </a:xfrm>
          <a:prstGeom prst="rect">
            <a:avLst/>
          </a:prstGeom>
          <a:solidFill>
            <a:schemeClr val="bg1">
              <a:lumMod val="95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Rage Against The Machine</a:t>
            </a:r>
            <a:endParaRPr lang="en-US" dirty="0"/>
          </a:p>
        </p:txBody>
      </p:sp>
      <p:sp>
        <p:nvSpPr>
          <p:cNvPr id="7" name="TextBox 6"/>
          <p:cNvSpPr txBox="1"/>
          <p:nvPr/>
        </p:nvSpPr>
        <p:spPr>
          <a:xfrm rot="21443749">
            <a:off x="10261924" y="3632897"/>
            <a:ext cx="1626225" cy="646331"/>
          </a:xfrm>
          <a:prstGeom prst="rect">
            <a:avLst/>
          </a:prstGeom>
          <a:solidFill>
            <a:schemeClr val="bg1">
              <a:lumMod val="95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dirty="0" smtClean="0"/>
              <a:t>Окупирај </a:t>
            </a:r>
            <a:r>
              <a:rPr lang="en-US" dirty="0" smtClean="0"/>
              <a:t>Wall street</a:t>
            </a: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xmlns="" val="0"/>
              </a:ext>
            </a:extLst>
          </a:blip>
          <a:srcRect b="24217"/>
          <a:stretch/>
        </p:blipFill>
        <p:spPr>
          <a:xfrm>
            <a:off x="7263251" y="4521529"/>
            <a:ext cx="4928749" cy="2336471"/>
          </a:xfrm>
          <a:prstGeom prst="rect">
            <a:avLst/>
          </a:prstGeom>
        </p:spPr>
      </p:pic>
      <p:sp>
        <p:nvSpPr>
          <p:cNvPr id="8" name="TextBox 7"/>
          <p:cNvSpPr txBox="1"/>
          <p:nvPr/>
        </p:nvSpPr>
        <p:spPr>
          <a:xfrm>
            <a:off x="6230114" y="3536591"/>
            <a:ext cx="3020194" cy="1200329"/>
          </a:xfrm>
          <a:prstGeom prst="rect">
            <a:avLst/>
          </a:prstGeom>
          <a:solidFill>
            <a:schemeClr val="bg1">
              <a:lumMod val="95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dirty="0" smtClean="0"/>
              <a:t>Повезује грађанска права, грађанске иницијативе и грађанску јавност</a:t>
            </a:r>
            <a:endParaRPr lang="en-US" dirty="0"/>
          </a:p>
        </p:txBody>
      </p:sp>
      <p:sp>
        <p:nvSpPr>
          <p:cNvPr id="10" name="TextBox 9"/>
          <p:cNvSpPr txBox="1"/>
          <p:nvPr/>
        </p:nvSpPr>
        <p:spPr>
          <a:xfrm rot="241284">
            <a:off x="9833197" y="4612673"/>
            <a:ext cx="1407904" cy="369332"/>
          </a:xfrm>
          <a:prstGeom prst="rect">
            <a:avLst/>
          </a:prstGeom>
          <a:solidFill>
            <a:schemeClr val="bg1">
              <a:lumMod val="95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dirty="0" smtClean="0"/>
              <a:t>Петиције</a:t>
            </a:r>
            <a:endParaRPr lang="en-US" dirty="0"/>
          </a:p>
        </p:txBody>
      </p:sp>
    </p:spTree>
    <p:extLst>
      <p:ext uri="{BB962C8B-B14F-4D97-AF65-F5344CB8AC3E}">
        <p14:creationId xmlns:p14="http://schemas.microsoft.com/office/powerpoint/2010/main" xmlns="" val="1692234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8051" y="4366497"/>
            <a:ext cx="3898956" cy="253919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16179" y="1636265"/>
            <a:ext cx="3312410" cy="2198755"/>
          </a:xfrm>
          <a:prstGeom prst="rect">
            <a:avLst/>
          </a:prstGeom>
        </p:spPr>
      </p:pic>
      <p:sp>
        <p:nvSpPr>
          <p:cNvPr id="2" name="Title 1"/>
          <p:cNvSpPr>
            <a:spLocks noGrp="1"/>
          </p:cNvSpPr>
          <p:nvPr>
            <p:ph type="title"/>
          </p:nvPr>
        </p:nvSpPr>
        <p:spPr>
          <a:xfrm>
            <a:off x="579229" y="663563"/>
            <a:ext cx="8761413" cy="706964"/>
          </a:xfrm>
        </p:spPr>
        <p:txBody>
          <a:bodyPr/>
          <a:lstStyle/>
          <a:p>
            <a:r>
              <a:rPr lang="sr-Cyrl-RS" dirty="0" smtClean="0"/>
              <a:t>Само неки од проблема обичног човека</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149686" y="2057590"/>
            <a:ext cx="3576154" cy="285048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25284" y="3392583"/>
            <a:ext cx="2818465" cy="3465418"/>
          </a:xfrm>
          <a:prstGeom prst="rect">
            <a:avLst/>
          </a:prstGeom>
        </p:spPr>
      </p:pic>
      <p:sp>
        <p:nvSpPr>
          <p:cNvPr id="6" name="TextBox 5"/>
          <p:cNvSpPr txBox="1"/>
          <p:nvPr/>
        </p:nvSpPr>
        <p:spPr>
          <a:xfrm rot="241284">
            <a:off x="1824191" y="4646461"/>
            <a:ext cx="1563500" cy="523220"/>
          </a:xfrm>
          <a:prstGeom prst="rect">
            <a:avLst/>
          </a:prstGeom>
          <a:solidFill>
            <a:schemeClr val="bg1">
              <a:lumMod val="95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sz="1400" dirty="0" smtClean="0"/>
              <a:t>Око 900,000 избеглица 90их</a:t>
            </a:r>
            <a:endParaRPr lang="en-US" sz="1400" dirty="0"/>
          </a:p>
        </p:txBody>
      </p:sp>
      <p:pic>
        <p:nvPicPr>
          <p:cNvPr id="7" name="Picture 6"/>
          <p:cNvPicPr>
            <a:picLocks noChangeAspect="1"/>
          </p:cNvPicPr>
          <p:nvPr/>
        </p:nvPicPr>
        <p:blipFill rotWithShape="1">
          <a:blip r:embed="rId6">
            <a:extLst>
              <a:ext uri="{28A0092B-C50C-407E-A947-70E740481C1C}">
                <a14:useLocalDpi xmlns:a14="http://schemas.microsoft.com/office/drawing/2010/main" xmlns="" val="0"/>
              </a:ext>
            </a:extLst>
          </a:blip>
          <a:srcRect l="10508"/>
          <a:stretch/>
        </p:blipFill>
        <p:spPr>
          <a:xfrm>
            <a:off x="7902054" y="1763759"/>
            <a:ext cx="4067942" cy="267054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rot="241284">
            <a:off x="10215335" y="4249641"/>
            <a:ext cx="1407904" cy="369332"/>
          </a:xfrm>
          <a:prstGeom prst="rect">
            <a:avLst/>
          </a:prstGeom>
          <a:solidFill>
            <a:schemeClr val="bg1">
              <a:lumMod val="95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dirty="0" smtClean="0"/>
              <a:t>Корупција</a:t>
            </a:r>
            <a:endParaRPr lang="en-US" dirty="0"/>
          </a:p>
        </p:txBody>
      </p:sp>
      <p:sp>
        <p:nvSpPr>
          <p:cNvPr id="10" name="TextBox 9"/>
          <p:cNvSpPr txBox="1"/>
          <p:nvPr/>
        </p:nvSpPr>
        <p:spPr>
          <a:xfrm>
            <a:off x="4776497" y="1440593"/>
            <a:ext cx="1736689" cy="646331"/>
          </a:xfrm>
          <a:prstGeom prst="rect">
            <a:avLst/>
          </a:prstGeom>
          <a:solidFill>
            <a:schemeClr val="bg1">
              <a:lumMod val="95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dirty="0" smtClean="0"/>
              <a:t>Запуштени Дом културе</a:t>
            </a:r>
            <a:endParaRPr lang="en-US" dirty="0"/>
          </a:p>
        </p:txBody>
      </p:sp>
      <p:sp>
        <p:nvSpPr>
          <p:cNvPr id="12" name="TextBox 11"/>
          <p:cNvSpPr txBox="1"/>
          <p:nvPr/>
        </p:nvSpPr>
        <p:spPr>
          <a:xfrm>
            <a:off x="4136051" y="4480872"/>
            <a:ext cx="1647770" cy="646331"/>
          </a:xfrm>
          <a:prstGeom prst="rect">
            <a:avLst/>
          </a:prstGeom>
          <a:solidFill>
            <a:schemeClr val="bg1">
              <a:lumMod val="95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dirty="0" smtClean="0"/>
              <a:t>Еколошки проблеми</a:t>
            </a:r>
            <a:endParaRPr lang="en-US" dirty="0"/>
          </a:p>
        </p:txBody>
      </p:sp>
      <p:sp>
        <p:nvSpPr>
          <p:cNvPr id="14" name="TextBox 13"/>
          <p:cNvSpPr txBox="1"/>
          <p:nvPr/>
        </p:nvSpPr>
        <p:spPr>
          <a:xfrm>
            <a:off x="8295016" y="4676658"/>
            <a:ext cx="1407904" cy="646331"/>
          </a:xfrm>
          <a:prstGeom prst="rect">
            <a:avLst/>
          </a:prstGeom>
          <a:solidFill>
            <a:schemeClr val="bg1">
              <a:lumMod val="95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r-Cyrl-RS" dirty="0" smtClean="0"/>
              <a:t>Штетан тв програм</a:t>
            </a:r>
            <a:endParaRPr lang="en-US" dirty="0"/>
          </a:p>
        </p:txBody>
      </p:sp>
    </p:spTree>
    <p:extLst>
      <p:ext uri="{BB962C8B-B14F-4D97-AF65-F5344CB8AC3E}">
        <p14:creationId xmlns:p14="http://schemas.microsoft.com/office/powerpoint/2010/main" xmlns="" val="1117217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Елементи локалне акције</a:t>
            </a:r>
            <a:endParaRPr lang="en-US" dirty="0"/>
          </a:p>
        </p:txBody>
      </p:sp>
      <p:sp>
        <p:nvSpPr>
          <p:cNvPr id="3" name="Content Placeholder 2"/>
          <p:cNvSpPr>
            <a:spLocks noGrp="1"/>
          </p:cNvSpPr>
          <p:nvPr>
            <p:ph idx="1"/>
          </p:nvPr>
        </p:nvSpPr>
        <p:spPr>
          <a:xfrm>
            <a:off x="0" y="2385136"/>
            <a:ext cx="12192000" cy="4472863"/>
          </a:xfrm>
        </p:spPr>
        <p:txBody>
          <a:bodyPr>
            <a:normAutofit/>
          </a:bodyPr>
          <a:lstStyle/>
          <a:p>
            <a:r>
              <a:rPr lang="ru-RU" b="1" dirty="0"/>
              <a:t>ДЕФИНИСАЊЕ  ПРОБЛЕМА </a:t>
            </a:r>
            <a:endParaRPr lang="en-US" dirty="0"/>
          </a:p>
          <a:p>
            <a:r>
              <a:rPr lang="sr-Latn-CS" b="1" dirty="0" smtClean="0"/>
              <a:t>ПРИКУПЉАЊЕ </a:t>
            </a:r>
            <a:r>
              <a:rPr lang="sr-Latn-CS" b="1" dirty="0"/>
              <a:t>ПОДАТАКА</a:t>
            </a:r>
            <a:endParaRPr lang="en-US" b="1" dirty="0"/>
          </a:p>
          <a:p>
            <a:r>
              <a:rPr lang="sr-Cyrl-CS" b="1" dirty="0" smtClean="0"/>
              <a:t>ФОРМУЛИСАЊЕ</a:t>
            </a:r>
            <a:r>
              <a:rPr lang="sr-Latn-CS" b="1" dirty="0" smtClean="0"/>
              <a:t> </a:t>
            </a:r>
            <a:r>
              <a:rPr lang="sr-Latn-CS" b="1" dirty="0"/>
              <a:t>ЦИЉЕВА</a:t>
            </a:r>
            <a:endParaRPr lang="en-US" b="1" dirty="0"/>
          </a:p>
          <a:p>
            <a:r>
              <a:rPr lang="ru-RU" b="1" cap="all" dirty="0" smtClean="0"/>
              <a:t>ФОРМУЛИСАЊЕ </a:t>
            </a:r>
            <a:r>
              <a:rPr lang="ru-RU" b="1" cap="all" dirty="0"/>
              <a:t>задатака</a:t>
            </a:r>
            <a:endParaRPr lang="en-US" dirty="0"/>
          </a:p>
          <a:p>
            <a:r>
              <a:rPr lang="sr-Cyrl-CS" b="1" dirty="0" smtClean="0"/>
              <a:t>ПЛА</a:t>
            </a:r>
            <a:r>
              <a:rPr lang="sr-Cyrl-CS" b="1" cap="all" dirty="0" smtClean="0"/>
              <a:t>Нирање</a:t>
            </a:r>
            <a:r>
              <a:rPr lang="sr-Cyrl-CS" b="1" dirty="0" smtClean="0"/>
              <a:t> </a:t>
            </a:r>
            <a:r>
              <a:rPr lang="sr-Cyrl-CS" b="1" cap="all" dirty="0"/>
              <a:t>на</a:t>
            </a:r>
            <a:r>
              <a:rPr lang="sr-Latn-CS" b="1" dirty="0"/>
              <a:t>ДГЛЕДАЊА И ОЦЕЊИВАЊА</a:t>
            </a:r>
            <a:endParaRPr lang="en-US" b="1" dirty="0"/>
          </a:p>
          <a:p>
            <a:r>
              <a:rPr lang="sr-Cyrl-CS" b="1" dirty="0" smtClean="0"/>
              <a:t>ОДРЕЂИВАЊЕ</a:t>
            </a:r>
            <a:r>
              <a:rPr lang="sr-Latn-CS" b="1" dirty="0" smtClean="0"/>
              <a:t> </a:t>
            </a:r>
            <a:r>
              <a:rPr lang="sr-Latn-CS" b="1" dirty="0"/>
              <a:t>ЦИЉНИХ ГРУПА </a:t>
            </a:r>
            <a:endParaRPr lang="en-US" b="1" dirty="0"/>
          </a:p>
          <a:p>
            <a:r>
              <a:rPr lang="sr-Latn-CS" b="1" dirty="0" smtClean="0"/>
              <a:t>ИЗГРАДЊА </a:t>
            </a:r>
            <a:r>
              <a:rPr lang="sr-Latn-CS" b="1" dirty="0"/>
              <a:t>ПОДРШКЕ </a:t>
            </a:r>
            <a:endParaRPr lang="en-US" b="1" dirty="0"/>
          </a:p>
          <a:p>
            <a:r>
              <a:rPr lang="sr-Latn-CS" b="1" dirty="0" smtClean="0"/>
              <a:t>ОСМИШЉАВАЊЕ </a:t>
            </a:r>
            <a:r>
              <a:rPr lang="sr-Latn-CS" b="1" dirty="0"/>
              <a:t>ПОРУКЕ </a:t>
            </a:r>
            <a:endParaRPr lang="en-US" dirty="0"/>
          </a:p>
          <a:p>
            <a:r>
              <a:rPr lang="sr-Latn-CS" b="1" dirty="0"/>
              <a:t>ОДАБИР КАНАЛА КОМУНИКАЦИЈЕ </a:t>
            </a:r>
            <a:endParaRPr lang="en-US" dirty="0"/>
          </a:p>
          <a:p>
            <a:r>
              <a:rPr lang="sr-Latn-CS" b="1" dirty="0"/>
              <a:t>ПРИКУПЉАЊЕ СРЕДСТАВА </a:t>
            </a:r>
            <a:endParaRPr lang="en-US" dirty="0"/>
          </a:p>
          <a:p>
            <a:r>
              <a:rPr lang="sr-Latn-CS" b="1" dirty="0"/>
              <a:t>ИЗРАДА ПЛАНА АКЦИЈЕ </a:t>
            </a:r>
            <a:endParaRPr lang="en-US" b="1" dirty="0"/>
          </a:p>
          <a:p>
            <a:pPr marL="0" indent="0">
              <a:buNone/>
            </a:pPr>
            <a:endParaRPr lang="en-US" dirty="0"/>
          </a:p>
        </p:txBody>
      </p:sp>
    </p:spTree>
    <p:extLst>
      <p:ext uri="{BB962C8B-B14F-4D97-AF65-F5344CB8AC3E}">
        <p14:creationId xmlns:p14="http://schemas.microsoft.com/office/powerpoint/2010/main" xmlns="" val="4244582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a:t>ДЕФИНИСАЊЕ  ПРОБЛЕМА </a:t>
            </a:r>
            <a:r>
              <a:rPr lang="en-US" b="1" dirty="0"/>
              <a:t/>
            </a:r>
            <a:br>
              <a:rPr lang="en-US" b="1" dirty="0"/>
            </a:br>
            <a:endParaRPr lang="en-US" dirty="0"/>
          </a:p>
        </p:txBody>
      </p:sp>
      <p:sp>
        <p:nvSpPr>
          <p:cNvPr id="3" name="Content Placeholder 2"/>
          <p:cNvSpPr>
            <a:spLocks noGrp="1"/>
          </p:cNvSpPr>
          <p:nvPr>
            <p:ph idx="1"/>
          </p:nvPr>
        </p:nvSpPr>
        <p:spPr/>
        <p:txBody>
          <a:bodyPr/>
          <a:lstStyle/>
          <a:p>
            <a:r>
              <a:rPr lang="ru-RU" dirty="0"/>
              <a:t>Свако планирање почиње прецизним дефинисањем проблема са којим се сусрећемо у нашем окружењу. Решавање овог проблема треба да буде у складу са активностима којима се ваша група бави. </a:t>
            </a:r>
            <a:endParaRPr lang="en-US" dirty="0"/>
          </a:p>
        </p:txBody>
      </p:sp>
    </p:spTree>
    <p:extLst>
      <p:ext uri="{BB962C8B-B14F-4D97-AF65-F5344CB8AC3E}">
        <p14:creationId xmlns:p14="http://schemas.microsoft.com/office/powerpoint/2010/main" xmlns="" val="2993837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b="1" dirty="0"/>
              <a:t>ПРИКУПЉАЊЕ ПОДАТАКА</a:t>
            </a:r>
            <a:r>
              <a:rPr lang="en-US" b="1" dirty="0"/>
              <a:t/>
            </a:r>
            <a:br>
              <a:rPr lang="en-US" b="1" dirty="0"/>
            </a:br>
            <a:endParaRPr lang="en-US" dirty="0"/>
          </a:p>
        </p:txBody>
      </p:sp>
      <p:sp>
        <p:nvSpPr>
          <p:cNvPr id="3" name="Content Placeholder 2"/>
          <p:cNvSpPr>
            <a:spLocks noGrp="1"/>
          </p:cNvSpPr>
          <p:nvPr>
            <p:ph idx="1"/>
          </p:nvPr>
        </p:nvSpPr>
        <p:spPr/>
        <p:txBody>
          <a:bodyPr/>
          <a:lstStyle/>
          <a:p>
            <a:r>
              <a:rPr lang="ru-RU" dirty="0"/>
              <a:t>Да би</a:t>
            </a:r>
            <a:r>
              <a:rPr lang="sr-Cyrl-CS" dirty="0"/>
              <a:t>смо</a:t>
            </a:r>
            <a:r>
              <a:rPr lang="ru-RU" dirty="0"/>
              <a:t> дошли до закључка са каквим се проблемима сусреће наша локална заједница/група, морамо </a:t>
            </a:r>
            <a:r>
              <a:rPr lang="sr-Cyrl-CS" dirty="0"/>
              <a:t>се боље упознати са постојећим стањем, тј. </a:t>
            </a:r>
            <a:r>
              <a:rPr lang="ru-RU" dirty="0"/>
              <a:t>прикупљати податке о томе. Прикупљање података и информација је активност која треба да траје све време наше акције. Када дефинишемо постојећи проблем, </a:t>
            </a:r>
            <a:r>
              <a:rPr lang="sr-Cyrl-CS" dirty="0"/>
              <a:t>настављамо да </a:t>
            </a:r>
            <a:r>
              <a:rPr lang="ru-RU" dirty="0"/>
              <a:t>прикупљамо податке који могу бити од значаја за реализацију наше акције. </a:t>
            </a:r>
            <a:endParaRPr lang="en-US" dirty="0"/>
          </a:p>
        </p:txBody>
      </p:sp>
    </p:spTree>
    <p:extLst>
      <p:ext uri="{BB962C8B-B14F-4D97-AF65-F5344CB8AC3E}">
        <p14:creationId xmlns:p14="http://schemas.microsoft.com/office/powerpoint/2010/main" xmlns="" val="3413142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b="1" dirty="0"/>
              <a:t>ФОРМУЛИСАЊЕ</a:t>
            </a:r>
            <a:r>
              <a:rPr lang="sr-Latn-CS" b="1" dirty="0"/>
              <a:t> ЦИЉЕВА</a:t>
            </a:r>
            <a:r>
              <a:rPr lang="en-US" b="1" dirty="0"/>
              <a:t/>
            </a:r>
            <a:br>
              <a:rPr lang="en-US" b="1" dirty="0"/>
            </a:br>
            <a:endParaRPr lang="en-US" dirty="0"/>
          </a:p>
        </p:txBody>
      </p:sp>
      <p:sp>
        <p:nvSpPr>
          <p:cNvPr id="3" name="Content Placeholder 2"/>
          <p:cNvSpPr>
            <a:spLocks noGrp="1"/>
          </p:cNvSpPr>
          <p:nvPr>
            <p:ph idx="1"/>
          </p:nvPr>
        </p:nvSpPr>
        <p:spPr/>
        <p:txBody>
          <a:bodyPr/>
          <a:lstStyle/>
          <a:p>
            <a:r>
              <a:rPr lang="ru-RU" dirty="0"/>
              <a:t>Када дефинишемо проблем, постављамо циљеве. Циљ представља одређену промену коју желимо да постигнемо решавањем постојећег проблема, и то у неком дужем периоду (3-5 година). Циљеве треба формулисати тако да буду одређени, мерљиви, достижни, реални/релевантни, временски одређени.</a:t>
            </a:r>
            <a:endParaRPr lang="en-US" dirty="0"/>
          </a:p>
        </p:txBody>
      </p:sp>
    </p:spTree>
    <p:extLst>
      <p:ext uri="{BB962C8B-B14F-4D97-AF65-F5344CB8AC3E}">
        <p14:creationId xmlns:p14="http://schemas.microsoft.com/office/powerpoint/2010/main" xmlns="" val="950531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cap="all" dirty="0"/>
              <a:t>ФОРМУЛИСАЊЕ задатака</a:t>
            </a:r>
            <a:r>
              <a:rPr lang="en-US" dirty="0"/>
              <a:t/>
            </a:r>
            <a:br>
              <a:rPr lang="en-US" dirty="0"/>
            </a:br>
            <a:endParaRPr lang="en-US" dirty="0"/>
          </a:p>
        </p:txBody>
      </p:sp>
      <p:sp>
        <p:nvSpPr>
          <p:cNvPr id="3" name="Content Placeholder 2"/>
          <p:cNvSpPr>
            <a:spLocks noGrp="1"/>
          </p:cNvSpPr>
          <p:nvPr>
            <p:ph idx="1"/>
          </p:nvPr>
        </p:nvSpPr>
        <p:spPr/>
        <p:txBody>
          <a:bodyPr/>
          <a:lstStyle/>
          <a:p>
            <a:r>
              <a:rPr lang="ru-RU" dirty="0"/>
              <a:t>Након постављања циљева дефинишемо задатке који представљају кораке ка остварењу тога циља. Задаци морају бити постављени тако да буду одређени, мерљиви, достижни, реални/релевантни, временски одређени. </a:t>
            </a:r>
            <a:endParaRPr lang="en-US" dirty="0"/>
          </a:p>
          <a:p>
            <a:endParaRPr lang="en-US" dirty="0"/>
          </a:p>
        </p:txBody>
      </p:sp>
    </p:spTree>
    <p:extLst>
      <p:ext uri="{BB962C8B-B14F-4D97-AF65-F5344CB8AC3E}">
        <p14:creationId xmlns:p14="http://schemas.microsoft.com/office/powerpoint/2010/main" xmlns="" val="10153436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266</TotalTime>
  <Words>810</Words>
  <Application>Microsoft Office PowerPoint</Application>
  <PresentationFormat>Custom</PresentationFormat>
  <Paragraphs>48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Ion Boardroom</vt:lpstr>
      <vt:lpstr>Планирање локалне акције</vt:lpstr>
      <vt:lpstr>Шта је локална акција?</vt:lpstr>
      <vt:lpstr>Цивилно друштво</vt:lpstr>
      <vt:lpstr>Само неки од проблема обичног човека</vt:lpstr>
      <vt:lpstr>Елементи локалне акције</vt:lpstr>
      <vt:lpstr>ДЕФИНИСАЊЕ  ПРОБЛЕМА  </vt:lpstr>
      <vt:lpstr>ПРИКУПЉАЊЕ ПОДАТАКА </vt:lpstr>
      <vt:lpstr>ФОРМУЛИСАЊЕ ЦИЉЕВА </vt:lpstr>
      <vt:lpstr>ФОРМУЛИСАЊЕ задатака </vt:lpstr>
      <vt:lpstr>ОДРЕЂИВАЊЕ ЦИЉНИХ ГРУПА  </vt:lpstr>
      <vt:lpstr>ПЛАНирање наДГЛЕДАЊА И ОЦЕЊИВАЊА </vt:lpstr>
      <vt:lpstr>ИЗГРАДЊА ПОДРШКЕ  </vt:lpstr>
      <vt:lpstr>ОСМИШЉАВАЊЕ ПОРУКЕ  </vt:lpstr>
      <vt:lpstr>ОДАБИР КАНАЛА КОМУНИКАЦИЈЕ  </vt:lpstr>
      <vt:lpstr>ПРИКУПЉАЊЕ СРЕДСТАВА  </vt:lpstr>
      <vt:lpstr>ИЗРАДА ПЛАНА АКЦИЈЕ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Планирање локалне акције</dc:title>
  <dc:creator>Ivana</dc:creator>
  <cp:lastModifiedBy>Olja</cp:lastModifiedBy>
  <cp:revision>17</cp:revision>
  <dcterms:created xsi:type="dcterms:W3CDTF">2019-06-03T17:53:17Z</dcterms:created>
  <dcterms:modified xsi:type="dcterms:W3CDTF">2020-04-11T10:42:49Z</dcterms:modified>
</cp:coreProperties>
</file>